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607877" y="2397253"/>
            <a:ext cx="2976244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44331" y="397765"/>
            <a:ext cx="7903337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7364" y="1733803"/>
            <a:ext cx="10697271" cy="4189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38699" y="6534404"/>
            <a:ext cx="1812925" cy="233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24515" y="2312923"/>
            <a:ext cx="434340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-285">
                <a:latin typeface="Arial"/>
                <a:cs typeface="Arial"/>
              </a:rPr>
              <a:t>PITCH</a:t>
            </a:r>
            <a:r>
              <a:rPr dirty="0" sz="6000" spc="-245">
                <a:latin typeface="Arial"/>
                <a:cs typeface="Arial"/>
              </a:rPr>
              <a:t> </a:t>
            </a:r>
            <a:r>
              <a:rPr dirty="0" sz="6000" spc="-195">
                <a:latin typeface="Arial"/>
                <a:cs typeface="Arial"/>
              </a:rPr>
              <a:t>DECK</a:t>
            </a:r>
            <a:endParaRPr sz="6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3351" y="3468116"/>
            <a:ext cx="83419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75">
                <a:latin typeface="Arial"/>
                <a:cs typeface="Arial"/>
              </a:rPr>
              <a:t>A </a:t>
            </a:r>
            <a:r>
              <a:rPr dirty="0" sz="2400" spc="-30">
                <a:latin typeface="Arial"/>
                <a:cs typeface="Arial"/>
              </a:rPr>
              <a:t>BASIC </a:t>
            </a:r>
            <a:r>
              <a:rPr dirty="0" sz="2400" spc="-70">
                <a:latin typeface="Arial"/>
                <a:cs typeface="Arial"/>
              </a:rPr>
              <a:t>TEMPLATE </a:t>
            </a:r>
            <a:r>
              <a:rPr dirty="0" sz="2400" spc="15">
                <a:latin typeface="Arial"/>
                <a:cs typeface="Arial"/>
              </a:rPr>
              <a:t>TO </a:t>
            </a:r>
            <a:r>
              <a:rPr dirty="0" sz="2400" spc="-100">
                <a:latin typeface="Arial"/>
                <a:cs typeface="Arial"/>
              </a:rPr>
              <a:t>HELP </a:t>
            </a:r>
            <a:r>
              <a:rPr dirty="0" sz="2400">
                <a:latin typeface="Arial"/>
                <a:cs typeface="Arial"/>
              </a:rPr>
              <a:t>YOU </a:t>
            </a:r>
            <a:r>
              <a:rPr dirty="0" sz="2400" spc="-45">
                <a:latin typeface="Arial"/>
                <a:cs typeface="Arial"/>
              </a:rPr>
              <a:t>CHART </a:t>
            </a:r>
            <a:r>
              <a:rPr dirty="0" sz="2400" spc="-65">
                <a:latin typeface="Arial"/>
                <a:cs typeface="Arial"/>
              </a:rPr>
              <a:t>YOUR</a:t>
            </a:r>
            <a:r>
              <a:rPr dirty="0" sz="2400" spc="-145">
                <a:latin typeface="Arial"/>
                <a:cs typeface="Arial"/>
              </a:rPr>
              <a:t> </a:t>
            </a:r>
            <a:r>
              <a:rPr dirty="0" sz="2400" spc="-130">
                <a:latin typeface="Arial"/>
                <a:cs typeface="Arial"/>
              </a:rPr>
              <a:t>STARTUP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62032" y="3380752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7193" y="2138172"/>
            <a:ext cx="767016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25"/>
              <a:t>YOUR</a:t>
            </a:r>
            <a:r>
              <a:rPr dirty="0" spc="-215"/>
              <a:t> </a:t>
            </a:r>
            <a:r>
              <a:rPr dirty="0" spc="-180"/>
              <a:t>PRODUCT/SERVICE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44826" y="3160268"/>
            <a:ext cx="7502525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8175" marR="630555">
              <a:lnSpc>
                <a:spcPct val="125000"/>
              </a:lnSpc>
              <a:spcBef>
                <a:spcPts val="100"/>
              </a:spcBef>
            </a:pPr>
            <a:r>
              <a:rPr dirty="0" sz="2400" spc="15">
                <a:latin typeface="Arial"/>
                <a:cs typeface="Arial"/>
              </a:rPr>
              <a:t>Explain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how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your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product/service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adds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value  </a:t>
            </a:r>
            <a:r>
              <a:rPr dirty="0" sz="2400" spc="-100">
                <a:latin typeface="Arial"/>
                <a:cs typeface="Arial"/>
              </a:rPr>
              <a:t>Try </a:t>
            </a:r>
            <a:r>
              <a:rPr dirty="0" sz="2400" spc="70">
                <a:latin typeface="Arial"/>
                <a:cs typeface="Arial"/>
              </a:rPr>
              <a:t>and </a:t>
            </a:r>
            <a:r>
              <a:rPr dirty="0" sz="2400" spc="45">
                <a:latin typeface="Arial"/>
                <a:cs typeface="Arial"/>
              </a:rPr>
              <a:t>explain </a:t>
            </a:r>
            <a:r>
              <a:rPr dirty="0" sz="2400" spc="60">
                <a:latin typeface="Arial"/>
                <a:cs typeface="Arial"/>
              </a:rPr>
              <a:t>in </a:t>
            </a:r>
            <a:r>
              <a:rPr dirty="0" sz="2400" spc="20">
                <a:latin typeface="Arial"/>
                <a:cs typeface="Arial"/>
              </a:rPr>
              <a:t>layman</a:t>
            </a:r>
            <a:r>
              <a:rPr dirty="0" sz="2400" spc="-430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terms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2400" spc="10">
                <a:latin typeface="Arial"/>
                <a:cs typeface="Arial"/>
              </a:rPr>
              <a:t>Ideally,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anyone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reading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this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slide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should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understand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it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121279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74248" y="2138172"/>
            <a:ext cx="3896360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0"/>
              <a:t>MILESTONES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3017" y="3160268"/>
            <a:ext cx="7186930" cy="185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988694" marR="981710" indent="8890">
              <a:lnSpc>
                <a:spcPct val="125000"/>
              </a:lnSpc>
              <a:spcBef>
                <a:spcPts val="100"/>
              </a:spcBef>
            </a:pPr>
            <a:r>
              <a:rPr dirty="0" sz="2400" spc="30">
                <a:latin typeface="Arial"/>
                <a:cs typeface="Arial"/>
              </a:rPr>
              <a:t>Milestones </a:t>
            </a:r>
            <a:r>
              <a:rPr dirty="0" sz="2400" spc="50">
                <a:latin typeface="Arial"/>
                <a:cs typeface="Arial"/>
              </a:rPr>
              <a:t>you </a:t>
            </a:r>
            <a:r>
              <a:rPr dirty="0" sz="2400" spc="5">
                <a:latin typeface="Arial"/>
                <a:cs typeface="Arial"/>
              </a:rPr>
              <a:t>have </a:t>
            </a:r>
            <a:r>
              <a:rPr dirty="0" sz="2400" spc="40">
                <a:latin typeface="Arial"/>
                <a:cs typeface="Arial"/>
              </a:rPr>
              <a:t>reached </a:t>
            </a:r>
            <a:r>
              <a:rPr dirty="0" sz="2400" spc="-5">
                <a:latin typeface="Arial"/>
                <a:cs typeface="Arial"/>
              </a:rPr>
              <a:t>so </a:t>
            </a:r>
            <a:r>
              <a:rPr dirty="0" sz="2400" spc="-30">
                <a:latin typeface="Arial"/>
                <a:cs typeface="Arial"/>
              </a:rPr>
              <a:t>far.  </a:t>
            </a:r>
            <a:r>
              <a:rPr dirty="0" sz="2400" spc="-15">
                <a:latin typeface="Arial"/>
                <a:cs typeface="Arial"/>
              </a:rPr>
              <a:t>For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ex: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prototypes,</a:t>
            </a:r>
            <a:r>
              <a:rPr dirty="0" sz="2400" spc="-150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patents,</a:t>
            </a:r>
            <a:r>
              <a:rPr dirty="0" sz="2400" spc="-14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pilots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etc.</a:t>
            </a:r>
            <a:endParaRPr sz="2400">
              <a:latin typeface="Arial"/>
              <a:cs typeface="Arial"/>
            </a:endParaRPr>
          </a:p>
          <a:p>
            <a:pPr algn="ctr" marL="12065" marR="5080" indent="-1270">
              <a:lnSpc>
                <a:spcPct val="125000"/>
              </a:lnSpc>
            </a:pPr>
            <a:r>
              <a:rPr dirty="0" sz="2400" spc="30">
                <a:latin typeface="Arial"/>
                <a:cs typeface="Arial"/>
              </a:rPr>
              <a:t>Milestones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75">
                <a:latin typeface="Arial"/>
                <a:cs typeface="Arial"/>
              </a:rPr>
              <a:t>for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the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next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1,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3,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and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5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years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if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possible  </a:t>
            </a:r>
            <a:r>
              <a:rPr dirty="0" sz="2400" spc="30">
                <a:latin typeface="Arial"/>
                <a:cs typeface="Arial"/>
              </a:rPr>
              <a:t>Milestones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75">
                <a:latin typeface="Arial"/>
                <a:cs typeface="Arial"/>
              </a:rPr>
              <a:t>for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what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100">
                <a:latin typeface="Arial"/>
                <a:cs typeface="Arial"/>
              </a:rPr>
              <a:t>would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60">
                <a:latin typeface="Arial"/>
                <a:cs typeface="Arial"/>
              </a:rPr>
              <a:t>do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if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130">
                <a:latin typeface="Arial"/>
                <a:cs typeface="Arial"/>
              </a:rPr>
              <a:t>got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95">
                <a:latin typeface="Arial"/>
                <a:cs typeface="Arial"/>
              </a:rPr>
              <a:t>funded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121279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56546" y="2208277"/>
            <a:ext cx="533082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60"/>
              <a:t>FUNDING </a:t>
            </a:r>
            <a:r>
              <a:rPr dirty="0" spc="-10"/>
              <a:t>SO</a:t>
            </a:r>
            <a:r>
              <a:rPr dirty="0" spc="-390"/>
              <a:t> </a:t>
            </a:r>
            <a:r>
              <a:rPr dirty="0" spc="-395"/>
              <a:t>FAR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5671" y="3276091"/>
            <a:ext cx="9138285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25000"/>
              </a:lnSpc>
              <a:spcBef>
                <a:spcPts val="100"/>
              </a:spcBef>
            </a:pPr>
            <a:r>
              <a:rPr dirty="0" sz="2400" spc="80">
                <a:latin typeface="Arial"/>
                <a:cs typeface="Arial"/>
              </a:rPr>
              <a:t>Mention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funds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raised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85">
                <a:latin typeface="Arial"/>
                <a:cs typeface="Arial"/>
              </a:rPr>
              <a:t>through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75">
                <a:latin typeface="Arial"/>
                <a:cs typeface="Arial"/>
              </a:rPr>
              <a:t>other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investors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85">
                <a:latin typeface="Arial"/>
                <a:cs typeface="Arial"/>
              </a:rPr>
              <a:t>&amp;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soft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commitments  </a:t>
            </a:r>
            <a:r>
              <a:rPr dirty="0" sz="2400" spc="25">
                <a:latin typeface="Arial"/>
                <a:cs typeface="Arial"/>
              </a:rPr>
              <a:t>It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helps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14">
                <a:latin typeface="Arial"/>
                <a:cs typeface="Arial"/>
              </a:rPr>
              <a:t>build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credibility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and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validation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2400" spc="80">
                <a:latin typeface="Arial"/>
                <a:cs typeface="Arial"/>
              </a:rPr>
              <a:t>Mention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realistic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numbers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75">
                <a:latin typeface="Arial"/>
                <a:cs typeface="Arial"/>
              </a:rPr>
              <a:t>for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expected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95">
                <a:latin typeface="Arial"/>
                <a:cs typeface="Arial"/>
              </a:rPr>
              <a:t>funding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191611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89221" y="2241804"/>
            <a:ext cx="3067050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29"/>
              <a:t>THE</a:t>
            </a:r>
            <a:r>
              <a:rPr dirty="0" spc="-340"/>
              <a:t> </a:t>
            </a:r>
            <a:r>
              <a:rPr dirty="0" spc="-100"/>
              <a:t>TEAM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45983" y="3239516"/>
            <a:ext cx="8500745" cy="1397000"/>
          </a:xfrm>
          <a:prstGeom prst="rect">
            <a:avLst/>
          </a:prstGeom>
        </p:spPr>
        <p:txBody>
          <a:bodyPr wrap="square" lIns="0" tIns="1041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z="2400" spc="60">
                <a:latin typeface="Arial"/>
                <a:cs typeface="Arial"/>
              </a:rPr>
              <a:t>Introduce </a:t>
            </a:r>
            <a:r>
              <a:rPr dirty="0" sz="2400" spc="55">
                <a:latin typeface="Arial"/>
                <a:cs typeface="Arial"/>
              </a:rPr>
              <a:t>your </a:t>
            </a:r>
            <a:r>
              <a:rPr dirty="0" sz="2400" spc="100">
                <a:latin typeface="Arial"/>
                <a:cs typeface="Arial"/>
              </a:rPr>
              <a:t>founding</a:t>
            </a:r>
            <a:r>
              <a:rPr dirty="0" sz="2400" spc="-38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members</a:t>
            </a:r>
            <a:endParaRPr sz="2400">
              <a:latin typeface="Arial"/>
              <a:cs typeface="Arial"/>
            </a:endParaRPr>
          </a:p>
          <a:p>
            <a:pPr algn="ctr" marL="12700" marR="5080">
              <a:lnSpc>
                <a:spcPct val="125000"/>
              </a:lnSpc>
            </a:pPr>
            <a:r>
              <a:rPr dirty="0" sz="2400" spc="100">
                <a:latin typeface="Arial"/>
                <a:cs typeface="Arial"/>
              </a:rPr>
              <a:t>Along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with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credentials,</a:t>
            </a:r>
            <a:r>
              <a:rPr dirty="0" sz="2400" spc="-13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mention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why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they’re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involved  </a:t>
            </a:r>
            <a:r>
              <a:rPr dirty="0" sz="2400" spc="35">
                <a:latin typeface="Arial"/>
                <a:cs typeface="Arial"/>
              </a:rPr>
              <a:t>Exhibit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unity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in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thinking,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in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strategy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226777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64795">
              <a:lnSpc>
                <a:spcPct val="100000"/>
              </a:lnSpc>
              <a:spcBef>
                <a:spcPts val="100"/>
              </a:spcBef>
            </a:pPr>
            <a:r>
              <a:rPr dirty="0" spc="-135"/>
              <a:t>NOTES </a:t>
            </a:r>
            <a:r>
              <a:rPr dirty="0" spc="-245"/>
              <a:t>THAT </a:t>
            </a:r>
            <a:r>
              <a:rPr dirty="0" spc="-15"/>
              <a:t>MIGHT</a:t>
            </a:r>
            <a:r>
              <a:rPr dirty="0" spc="-459"/>
              <a:t> </a:t>
            </a:r>
            <a:r>
              <a:rPr dirty="0" spc="-280"/>
              <a:t>HELP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pc="15"/>
              <a:t>Validate</a:t>
            </a:r>
            <a:r>
              <a:rPr dirty="0" spc="-65"/>
              <a:t> </a:t>
            </a:r>
            <a:r>
              <a:rPr dirty="0" spc="15"/>
              <a:t>every</a:t>
            </a:r>
            <a:r>
              <a:rPr dirty="0" spc="-60"/>
              <a:t> </a:t>
            </a:r>
            <a:r>
              <a:rPr dirty="0" spc="45"/>
              <a:t>possible</a:t>
            </a:r>
            <a:r>
              <a:rPr dirty="0" spc="-60"/>
              <a:t> </a:t>
            </a:r>
            <a:r>
              <a:rPr dirty="0" spc="40"/>
              <a:t>slide</a:t>
            </a:r>
            <a:r>
              <a:rPr dirty="0" spc="-65"/>
              <a:t> </a:t>
            </a:r>
            <a:r>
              <a:rPr dirty="0" spc="65"/>
              <a:t>with</a:t>
            </a:r>
            <a:r>
              <a:rPr dirty="0" spc="-65"/>
              <a:t> </a:t>
            </a:r>
            <a:r>
              <a:rPr dirty="0" spc="25"/>
              <a:t>data.</a:t>
            </a:r>
            <a:r>
              <a:rPr dirty="0" spc="-140"/>
              <a:t> </a:t>
            </a:r>
            <a:r>
              <a:rPr dirty="0" spc="60"/>
              <a:t>Numbers</a:t>
            </a:r>
            <a:r>
              <a:rPr dirty="0" spc="-65"/>
              <a:t> </a:t>
            </a:r>
            <a:r>
              <a:rPr dirty="0" spc="90"/>
              <a:t>don’t</a:t>
            </a:r>
            <a:r>
              <a:rPr dirty="0" spc="-65"/>
              <a:t> </a:t>
            </a:r>
            <a:r>
              <a:rPr dirty="0" spc="30"/>
              <a:t>lie.</a:t>
            </a:r>
          </a:p>
          <a:p>
            <a:pPr algn="ctr" marL="238760" marR="231140">
              <a:lnSpc>
                <a:spcPct val="149200"/>
              </a:lnSpc>
              <a:spcBef>
                <a:spcPts val="1005"/>
              </a:spcBef>
            </a:pPr>
            <a:r>
              <a:rPr dirty="0" spc="25"/>
              <a:t>It</a:t>
            </a:r>
            <a:r>
              <a:rPr dirty="0" spc="-75"/>
              <a:t> </a:t>
            </a:r>
            <a:r>
              <a:rPr dirty="0" spc="-35"/>
              <a:t>is</a:t>
            </a:r>
            <a:r>
              <a:rPr dirty="0" spc="-70"/>
              <a:t> </a:t>
            </a:r>
            <a:r>
              <a:rPr dirty="0" spc="5"/>
              <a:t>usually</a:t>
            </a:r>
            <a:r>
              <a:rPr dirty="0" spc="-65"/>
              <a:t> </a:t>
            </a:r>
            <a:r>
              <a:rPr dirty="0" spc="95"/>
              <a:t>not</a:t>
            </a:r>
            <a:r>
              <a:rPr dirty="0" spc="-70"/>
              <a:t> </a:t>
            </a:r>
            <a:r>
              <a:rPr dirty="0" spc="-55"/>
              <a:t>a</a:t>
            </a:r>
            <a:r>
              <a:rPr dirty="0" spc="-65"/>
              <a:t> </a:t>
            </a:r>
            <a:r>
              <a:rPr dirty="0" spc="55"/>
              <a:t>great</a:t>
            </a:r>
            <a:r>
              <a:rPr dirty="0" spc="-70"/>
              <a:t> </a:t>
            </a:r>
            <a:r>
              <a:rPr dirty="0" spc="60"/>
              <a:t>idea</a:t>
            </a:r>
            <a:r>
              <a:rPr dirty="0" spc="-70"/>
              <a:t> </a:t>
            </a:r>
            <a:r>
              <a:rPr dirty="0" spc="20"/>
              <a:t>because</a:t>
            </a:r>
            <a:r>
              <a:rPr dirty="0" spc="-65"/>
              <a:t> </a:t>
            </a:r>
            <a:r>
              <a:rPr dirty="0" spc="50"/>
              <a:t>you</a:t>
            </a:r>
            <a:r>
              <a:rPr dirty="0" spc="-65"/>
              <a:t> </a:t>
            </a:r>
            <a:r>
              <a:rPr dirty="0" spc="60"/>
              <a:t>think</a:t>
            </a:r>
            <a:r>
              <a:rPr dirty="0" spc="-75"/>
              <a:t> </a:t>
            </a:r>
            <a:r>
              <a:rPr dirty="0" spc="-30"/>
              <a:t>so,</a:t>
            </a:r>
            <a:r>
              <a:rPr dirty="0" spc="-140"/>
              <a:t> </a:t>
            </a:r>
            <a:r>
              <a:rPr dirty="0" spc="114"/>
              <a:t>but</a:t>
            </a:r>
            <a:r>
              <a:rPr dirty="0" spc="-70"/>
              <a:t> </a:t>
            </a:r>
            <a:r>
              <a:rPr dirty="0" spc="20"/>
              <a:t>because</a:t>
            </a:r>
            <a:r>
              <a:rPr dirty="0" spc="-70"/>
              <a:t> </a:t>
            </a:r>
            <a:r>
              <a:rPr dirty="0" spc="55"/>
              <a:t>your</a:t>
            </a:r>
            <a:r>
              <a:rPr dirty="0" spc="-70"/>
              <a:t> </a:t>
            </a:r>
            <a:r>
              <a:rPr dirty="0" spc="60"/>
              <a:t>target  </a:t>
            </a:r>
            <a:r>
              <a:rPr dirty="0" spc="40"/>
              <a:t>market </a:t>
            </a:r>
            <a:r>
              <a:rPr dirty="0" spc="15"/>
              <a:t>said</a:t>
            </a:r>
            <a:r>
              <a:rPr dirty="0" spc="-190"/>
              <a:t> </a:t>
            </a:r>
            <a:r>
              <a:rPr dirty="0" spc="-30"/>
              <a:t>so.</a:t>
            </a:r>
          </a:p>
          <a:p>
            <a:pPr algn="ctr" marL="12065" marR="5080">
              <a:lnSpc>
                <a:spcPct val="152500"/>
              </a:lnSpc>
              <a:spcBef>
                <a:spcPts val="915"/>
              </a:spcBef>
            </a:pPr>
            <a:r>
              <a:rPr dirty="0" spc="70"/>
              <a:t>Don’t</a:t>
            </a:r>
            <a:r>
              <a:rPr dirty="0" spc="-65"/>
              <a:t> </a:t>
            </a:r>
            <a:r>
              <a:rPr dirty="0" spc="110"/>
              <a:t>be</a:t>
            </a:r>
            <a:r>
              <a:rPr dirty="0" spc="-60"/>
              <a:t> </a:t>
            </a:r>
            <a:r>
              <a:rPr dirty="0" spc="35"/>
              <a:t>afraid</a:t>
            </a:r>
            <a:r>
              <a:rPr dirty="0" spc="-70"/>
              <a:t> </a:t>
            </a:r>
            <a:r>
              <a:rPr dirty="0" spc="110"/>
              <a:t>to</a:t>
            </a:r>
            <a:r>
              <a:rPr dirty="0" spc="-70"/>
              <a:t> </a:t>
            </a:r>
            <a:r>
              <a:rPr dirty="0" spc="40"/>
              <a:t>recognize</a:t>
            </a:r>
            <a:r>
              <a:rPr dirty="0" spc="-60"/>
              <a:t> </a:t>
            </a:r>
            <a:r>
              <a:rPr dirty="0" spc="50"/>
              <a:t>that</a:t>
            </a:r>
            <a:r>
              <a:rPr dirty="0" spc="-65"/>
              <a:t> </a:t>
            </a:r>
            <a:r>
              <a:rPr dirty="0" spc="80"/>
              <a:t>it</a:t>
            </a:r>
            <a:r>
              <a:rPr dirty="0" spc="-65"/>
              <a:t> </a:t>
            </a:r>
            <a:r>
              <a:rPr dirty="0" spc="80"/>
              <a:t>wont</a:t>
            </a:r>
            <a:r>
              <a:rPr dirty="0" spc="-65"/>
              <a:t> </a:t>
            </a:r>
            <a:r>
              <a:rPr dirty="0" spc="65"/>
              <a:t>work</a:t>
            </a:r>
            <a:r>
              <a:rPr dirty="0" spc="-65"/>
              <a:t> </a:t>
            </a:r>
            <a:r>
              <a:rPr dirty="0" spc="70"/>
              <a:t>and</a:t>
            </a:r>
            <a:r>
              <a:rPr dirty="0" spc="-70"/>
              <a:t> </a:t>
            </a:r>
            <a:r>
              <a:rPr dirty="0" spc="45"/>
              <a:t>change</a:t>
            </a:r>
            <a:r>
              <a:rPr dirty="0" spc="-60"/>
              <a:t> </a:t>
            </a:r>
            <a:r>
              <a:rPr dirty="0" spc="70"/>
              <a:t>direction</a:t>
            </a:r>
            <a:r>
              <a:rPr dirty="0" spc="-60"/>
              <a:t> </a:t>
            </a:r>
            <a:r>
              <a:rPr dirty="0" spc="95"/>
              <a:t>or</a:t>
            </a:r>
            <a:r>
              <a:rPr dirty="0" spc="-65"/>
              <a:t> </a:t>
            </a:r>
            <a:r>
              <a:rPr dirty="0" spc="130"/>
              <a:t>drop</a:t>
            </a:r>
            <a:r>
              <a:rPr dirty="0" spc="-65"/>
              <a:t> </a:t>
            </a:r>
            <a:r>
              <a:rPr dirty="0" spc="80"/>
              <a:t>it  </a:t>
            </a:r>
            <a:r>
              <a:rPr dirty="0" spc="50"/>
              <a:t>completely.</a:t>
            </a:r>
            <a:r>
              <a:rPr dirty="0" spc="-200"/>
              <a:t> </a:t>
            </a:r>
            <a:r>
              <a:rPr dirty="0" spc="-20"/>
              <a:t>The</a:t>
            </a:r>
            <a:r>
              <a:rPr dirty="0" spc="-65"/>
              <a:t> </a:t>
            </a:r>
            <a:r>
              <a:rPr dirty="0" spc="90"/>
              <a:t>right</a:t>
            </a:r>
            <a:r>
              <a:rPr dirty="0" spc="-70"/>
              <a:t> </a:t>
            </a:r>
            <a:r>
              <a:rPr dirty="0" spc="60"/>
              <a:t>idea</a:t>
            </a:r>
            <a:r>
              <a:rPr dirty="0" spc="-65"/>
              <a:t> </a:t>
            </a:r>
            <a:r>
              <a:rPr dirty="0" spc="105"/>
              <a:t>might</a:t>
            </a:r>
            <a:r>
              <a:rPr dirty="0" spc="-70"/>
              <a:t> </a:t>
            </a:r>
            <a:r>
              <a:rPr dirty="0" spc="110"/>
              <a:t>be</a:t>
            </a:r>
            <a:r>
              <a:rPr dirty="0" spc="-65"/>
              <a:t> </a:t>
            </a:r>
            <a:r>
              <a:rPr dirty="0" spc="65"/>
              <a:t>the</a:t>
            </a:r>
            <a:r>
              <a:rPr dirty="0" spc="-65"/>
              <a:t> </a:t>
            </a:r>
            <a:r>
              <a:rPr dirty="0" spc="35"/>
              <a:t>next</a:t>
            </a:r>
            <a:r>
              <a:rPr dirty="0" spc="-70"/>
              <a:t> </a:t>
            </a:r>
            <a:r>
              <a:rPr dirty="0" spc="45"/>
              <a:t>one.</a:t>
            </a:r>
          </a:p>
          <a:p>
            <a:pPr algn="ctr">
              <a:lnSpc>
                <a:spcPct val="100000"/>
              </a:lnSpc>
              <a:spcBef>
                <a:spcPts val="2420"/>
              </a:spcBef>
            </a:pPr>
            <a:r>
              <a:rPr dirty="0" spc="70"/>
              <a:t>Getting</a:t>
            </a:r>
            <a:r>
              <a:rPr dirty="0" spc="-80"/>
              <a:t> </a:t>
            </a:r>
            <a:r>
              <a:rPr dirty="0" spc="95"/>
              <a:t>funded</a:t>
            </a:r>
            <a:r>
              <a:rPr dirty="0" spc="-75"/>
              <a:t> </a:t>
            </a:r>
            <a:r>
              <a:rPr dirty="0" spc="50"/>
              <a:t>does</a:t>
            </a:r>
            <a:r>
              <a:rPr dirty="0" spc="-70"/>
              <a:t> </a:t>
            </a:r>
            <a:r>
              <a:rPr dirty="0" spc="95"/>
              <a:t>not</a:t>
            </a:r>
            <a:r>
              <a:rPr dirty="0" spc="-70"/>
              <a:t> </a:t>
            </a:r>
            <a:r>
              <a:rPr dirty="0" spc="40"/>
              <a:t>mean</a:t>
            </a:r>
            <a:r>
              <a:rPr dirty="0" spc="-65"/>
              <a:t> </a:t>
            </a:r>
            <a:r>
              <a:rPr dirty="0" spc="-25"/>
              <a:t>success!</a:t>
            </a:r>
          </a:p>
          <a:p>
            <a:pPr algn="ctr">
              <a:lnSpc>
                <a:spcPct val="100000"/>
              </a:lnSpc>
              <a:spcBef>
                <a:spcPts val="2425"/>
              </a:spcBef>
            </a:pPr>
            <a:r>
              <a:rPr dirty="0" spc="-10"/>
              <a:t>Pitch</a:t>
            </a:r>
            <a:r>
              <a:rPr dirty="0" spc="-70"/>
              <a:t> </a:t>
            </a:r>
            <a:r>
              <a:rPr dirty="0" spc="-45"/>
              <a:t>less</a:t>
            </a:r>
            <a:r>
              <a:rPr dirty="0" spc="-70"/>
              <a:t> </a:t>
            </a:r>
            <a:r>
              <a:rPr dirty="0" spc="35"/>
              <a:t>like</a:t>
            </a:r>
            <a:r>
              <a:rPr dirty="0" spc="-65"/>
              <a:t> </a:t>
            </a:r>
            <a:r>
              <a:rPr dirty="0" spc="-55"/>
              <a:t>a</a:t>
            </a:r>
            <a:r>
              <a:rPr dirty="0" spc="-65"/>
              <a:t> </a:t>
            </a:r>
            <a:r>
              <a:rPr dirty="0" spc="40"/>
              <a:t>presentation,</a:t>
            </a:r>
            <a:r>
              <a:rPr dirty="0" spc="-140"/>
              <a:t> </a:t>
            </a:r>
            <a:r>
              <a:rPr dirty="0" spc="75"/>
              <a:t>more</a:t>
            </a:r>
            <a:r>
              <a:rPr dirty="0" spc="-65"/>
              <a:t> </a:t>
            </a:r>
            <a:r>
              <a:rPr dirty="0" spc="35"/>
              <a:t>like</a:t>
            </a:r>
            <a:r>
              <a:rPr dirty="0" spc="-65"/>
              <a:t> </a:t>
            </a:r>
            <a:r>
              <a:rPr dirty="0" spc="-55"/>
              <a:t>a</a:t>
            </a:r>
            <a:r>
              <a:rPr dirty="0" spc="-65"/>
              <a:t> </a:t>
            </a:r>
            <a:r>
              <a:rPr dirty="0" spc="35"/>
              <a:t>story!</a:t>
            </a:r>
          </a:p>
        </p:txBody>
      </p:sp>
      <p:sp>
        <p:nvSpPr>
          <p:cNvPr id="4" name="object 4"/>
          <p:cNvSpPr/>
          <p:nvPr/>
        </p:nvSpPr>
        <p:spPr>
          <a:xfrm>
            <a:off x="3403600" y="1433144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7182" y="1299972"/>
            <a:ext cx="9334500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4"/>
              <a:t>THIS </a:t>
            </a:r>
            <a:r>
              <a:rPr dirty="0" spc="-165"/>
              <a:t>DECK </a:t>
            </a:r>
            <a:r>
              <a:rPr dirty="0" spc="-350"/>
              <a:t>IS </a:t>
            </a:r>
            <a:r>
              <a:rPr dirty="0" spc="70"/>
              <a:t>NOT</a:t>
            </a:r>
            <a:r>
              <a:rPr dirty="0" spc="50"/>
              <a:t> </a:t>
            </a:r>
            <a:r>
              <a:rPr dirty="0" spc="-254"/>
              <a:t>EVERYTHING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45972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It</a:t>
            </a:r>
            <a:r>
              <a:rPr dirty="0" spc="-75"/>
              <a:t> </a:t>
            </a:r>
            <a:r>
              <a:rPr dirty="0" spc="-35"/>
              <a:t>is</a:t>
            </a:r>
            <a:r>
              <a:rPr dirty="0" spc="-75"/>
              <a:t> </a:t>
            </a:r>
            <a:r>
              <a:rPr dirty="0" spc="-55"/>
              <a:t>a</a:t>
            </a:r>
            <a:r>
              <a:rPr dirty="0" spc="-70"/>
              <a:t> </a:t>
            </a:r>
            <a:r>
              <a:rPr dirty="0" spc="155"/>
              <a:t>good</a:t>
            </a:r>
            <a:r>
              <a:rPr dirty="0" spc="-75"/>
              <a:t> </a:t>
            </a:r>
            <a:r>
              <a:rPr dirty="0" spc="40"/>
              <a:t>starting</a:t>
            </a:r>
            <a:r>
              <a:rPr dirty="0" spc="-80"/>
              <a:t> </a:t>
            </a:r>
            <a:r>
              <a:rPr dirty="0" spc="80"/>
              <a:t>point,</a:t>
            </a:r>
            <a:r>
              <a:rPr dirty="0" spc="-145"/>
              <a:t> </a:t>
            </a:r>
            <a:r>
              <a:rPr dirty="0" spc="114"/>
              <a:t>but</a:t>
            </a:r>
            <a:r>
              <a:rPr dirty="0" spc="-65"/>
              <a:t> </a:t>
            </a:r>
            <a:r>
              <a:rPr dirty="0" spc="105"/>
              <a:t>might</a:t>
            </a:r>
            <a:r>
              <a:rPr dirty="0" spc="-75"/>
              <a:t> </a:t>
            </a:r>
            <a:r>
              <a:rPr dirty="0" spc="95"/>
              <a:t>not</a:t>
            </a:r>
            <a:r>
              <a:rPr dirty="0" spc="-75"/>
              <a:t> </a:t>
            </a:r>
            <a:r>
              <a:rPr dirty="0" spc="40"/>
              <a:t>cover</a:t>
            </a:r>
            <a:r>
              <a:rPr dirty="0" spc="-70"/>
              <a:t> </a:t>
            </a:r>
            <a:r>
              <a:rPr dirty="0" spc="55"/>
              <a:t>everything</a:t>
            </a:r>
          </a:p>
          <a:p>
            <a:pPr algn="ctr" marL="635">
              <a:lnSpc>
                <a:spcPct val="100000"/>
              </a:lnSpc>
              <a:spcBef>
                <a:spcPts val="2420"/>
              </a:spcBef>
            </a:pPr>
            <a:r>
              <a:rPr dirty="0" spc="70"/>
              <a:t>Don’t</a:t>
            </a:r>
            <a:r>
              <a:rPr dirty="0" spc="-75"/>
              <a:t> </a:t>
            </a:r>
            <a:r>
              <a:rPr dirty="0" spc="20"/>
              <a:t>make</a:t>
            </a:r>
            <a:r>
              <a:rPr dirty="0" spc="-65"/>
              <a:t> </a:t>
            </a:r>
            <a:r>
              <a:rPr dirty="0" spc="65"/>
              <a:t>the</a:t>
            </a:r>
            <a:r>
              <a:rPr dirty="0" spc="-65"/>
              <a:t> </a:t>
            </a:r>
            <a:r>
              <a:rPr dirty="0" spc="60"/>
              <a:t>deck</a:t>
            </a:r>
            <a:r>
              <a:rPr dirty="0" spc="-75"/>
              <a:t> </a:t>
            </a:r>
            <a:r>
              <a:rPr dirty="0" spc="114"/>
              <a:t>too</a:t>
            </a:r>
            <a:r>
              <a:rPr dirty="0" spc="-75"/>
              <a:t> </a:t>
            </a:r>
            <a:r>
              <a:rPr dirty="0" spc="110"/>
              <a:t>long</a:t>
            </a:r>
          </a:p>
          <a:p>
            <a:pPr algn="ctr">
              <a:lnSpc>
                <a:spcPct val="100000"/>
              </a:lnSpc>
              <a:spcBef>
                <a:spcPts val="2425"/>
              </a:spcBef>
            </a:pPr>
            <a:r>
              <a:rPr dirty="0" spc="90"/>
              <a:t>Google</a:t>
            </a:r>
            <a:r>
              <a:rPr dirty="0" spc="-70"/>
              <a:t> </a:t>
            </a:r>
            <a:r>
              <a:rPr dirty="0" spc="30"/>
              <a:t>all</a:t>
            </a:r>
            <a:r>
              <a:rPr dirty="0" spc="-75"/>
              <a:t> </a:t>
            </a:r>
            <a:r>
              <a:rPr dirty="0" spc="65"/>
              <a:t>the</a:t>
            </a:r>
            <a:r>
              <a:rPr dirty="0" spc="-70"/>
              <a:t> </a:t>
            </a:r>
            <a:r>
              <a:rPr dirty="0" spc="35"/>
              <a:t>terms</a:t>
            </a:r>
            <a:r>
              <a:rPr dirty="0" spc="-70"/>
              <a:t> </a:t>
            </a:r>
            <a:r>
              <a:rPr dirty="0" spc="-10"/>
              <a:t>anyway</a:t>
            </a:r>
            <a:r>
              <a:rPr dirty="0" spc="-65"/>
              <a:t> </a:t>
            </a:r>
            <a:r>
              <a:rPr dirty="0" spc="110"/>
              <a:t>to</a:t>
            </a:r>
            <a:r>
              <a:rPr dirty="0" spc="-80"/>
              <a:t> </a:t>
            </a:r>
            <a:r>
              <a:rPr dirty="0" spc="65"/>
              <a:t>know</a:t>
            </a:r>
            <a:r>
              <a:rPr dirty="0" spc="-70"/>
              <a:t> </a:t>
            </a:r>
            <a:r>
              <a:rPr dirty="0" spc="75"/>
              <a:t>more</a:t>
            </a:r>
            <a:r>
              <a:rPr dirty="0" spc="-65"/>
              <a:t> </a:t>
            </a:r>
            <a:r>
              <a:rPr dirty="0" spc="85"/>
              <a:t>about</a:t>
            </a:r>
            <a:r>
              <a:rPr dirty="0" spc="-75"/>
              <a:t> </a:t>
            </a:r>
            <a:r>
              <a:rPr dirty="0" spc="10"/>
              <a:t>each</a:t>
            </a:r>
            <a:r>
              <a:rPr dirty="0" spc="-70"/>
              <a:t> </a:t>
            </a:r>
            <a:r>
              <a:rPr dirty="0" spc="75"/>
              <a:t>one</a:t>
            </a:r>
          </a:p>
        </p:txBody>
      </p:sp>
      <p:sp>
        <p:nvSpPr>
          <p:cNvPr id="4" name="object 4"/>
          <p:cNvSpPr/>
          <p:nvPr/>
        </p:nvSpPr>
        <p:spPr>
          <a:xfrm>
            <a:off x="3403600" y="2417876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4696" y="2241804"/>
            <a:ext cx="445579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-395">
                <a:latin typeface="Arial"/>
                <a:cs typeface="Arial"/>
              </a:rPr>
              <a:t>BEST </a:t>
            </a:r>
            <a:r>
              <a:rPr dirty="0" sz="5000" spc="105">
                <a:latin typeface="Arial"/>
                <a:cs typeface="Arial"/>
              </a:rPr>
              <a:t>OF</a:t>
            </a:r>
            <a:r>
              <a:rPr dirty="0" sz="5000" spc="-90">
                <a:latin typeface="Arial"/>
                <a:cs typeface="Arial"/>
              </a:rPr>
              <a:t> </a:t>
            </a:r>
            <a:r>
              <a:rPr dirty="0" sz="5000" spc="-175">
                <a:latin typeface="Arial"/>
                <a:cs typeface="Arial"/>
              </a:rPr>
              <a:t>LUCK!</a:t>
            </a:r>
            <a:endParaRPr sz="5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63712" y="3398011"/>
            <a:ext cx="826515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35">
                <a:latin typeface="Arial"/>
                <a:cs typeface="Arial"/>
              </a:rPr>
              <a:t>As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10">
                <a:latin typeface="Arial"/>
                <a:cs typeface="Arial"/>
              </a:rPr>
              <a:t>long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95">
                <a:latin typeface="Arial"/>
                <a:cs typeface="Arial"/>
              </a:rPr>
              <a:t>as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there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35">
                <a:latin typeface="Arial"/>
                <a:cs typeface="Arial"/>
              </a:rPr>
              <a:t>is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that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fire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in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your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heart,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will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90">
                <a:latin typeface="Arial"/>
                <a:cs typeface="Arial"/>
              </a:rPr>
              <a:t>find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55">
                <a:latin typeface="Arial"/>
                <a:cs typeface="Arial"/>
              </a:rPr>
              <a:t>a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way!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226777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48254" y="2150365"/>
            <a:ext cx="7095490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-140">
                <a:latin typeface="Arial"/>
                <a:cs typeface="Arial"/>
              </a:rPr>
              <a:t>WHAT </a:t>
            </a:r>
            <a:r>
              <a:rPr dirty="0" sz="5000" spc="-350">
                <a:latin typeface="Arial"/>
                <a:cs typeface="Arial"/>
              </a:rPr>
              <a:t>IS </a:t>
            </a:r>
            <a:r>
              <a:rPr dirty="0" sz="5000" spc="-5">
                <a:latin typeface="Arial"/>
                <a:cs typeface="Arial"/>
              </a:rPr>
              <a:t>A </a:t>
            </a:r>
            <a:r>
              <a:rPr dirty="0" sz="5000" spc="-235">
                <a:latin typeface="Arial"/>
                <a:cs typeface="Arial"/>
              </a:rPr>
              <a:t>PITCH</a:t>
            </a:r>
            <a:r>
              <a:rPr dirty="0" sz="5000" spc="-440">
                <a:latin typeface="Arial"/>
                <a:cs typeface="Arial"/>
              </a:rPr>
              <a:t> </a:t>
            </a:r>
            <a:r>
              <a:rPr dirty="0" sz="5000" spc="-215">
                <a:latin typeface="Arial"/>
                <a:cs typeface="Arial"/>
              </a:rPr>
              <a:t>DECK?</a:t>
            </a:r>
            <a:endParaRPr sz="5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62032" y="3052762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223681" y="3059683"/>
            <a:ext cx="7744459" cy="1116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0925" marR="5080" indent="-1038860">
              <a:lnSpc>
                <a:spcPct val="149200"/>
              </a:lnSpc>
              <a:spcBef>
                <a:spcPts val="100"/>
              </a:spcBef>
            </a:pPr>
            <a:r>
              <a:rPr dirty="0" sz="2400" spc="75">
                <a:latin typeface="Arial"/>
                <a:cs typeface="Arial"/>
              </a:rPr>
              <a:t>A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short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overview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your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business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idea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often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35">
                <a:latin typeface="Arial"/>
                <a:cs typeface="Arial"/>
              </a:rPr>
              <a:t>used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when  </a:t>
            </a:r>
            <a:r>
              <a:rPr dirty="0" sz="2400" spc="60">
                <a:latin typeface="Arial"/>
                <a:cs typeface="Arial"/>
              </a:rPr>
              <a:t>presenting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110">
                <a:latin typeface="Arial"/>
                <a:cs typeface="Arial"/>
              </a:rPr>
              <a:t>to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investors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and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raising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funds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8659" y="2150365"/>
            <a:ext cx="559498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-5">
                <a:latin typeface="Arial"/>
                <a:cs typeface="Arial"/>
              </a:rPr>
              <a:t>A </a:t>
            </a:r>
            <a:r>
              <a:rPr dirty="0" sz="5000" spc="-195">
                <a:latin typeface="Arial"/>
                <a:cs typeface="Arial"/>
              </a:rPr>
              <a:t>BASIC</a:t>
            </a:r>
            <a:r>
              <a:rPr dirty="0" sz="5000" spc="-580">
                <a:latin typeface="Arial"/>
                <a:cs typeface="Arial"/>
              </a:rPr>
              <a:t> </a:t>
            </a:r>
            <a:r>
              <a:rPr dirty="0" sz="5000" spc="-275">
                <a:latin typeface="Arial"/>
                <a:cs typeface="Arial"/>
              </a:rPr>
              <a:t>TEMPLATE</a:t>
            </a:r>
            <a:endParaRPr sz="5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62032" y="3052762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812480" y="3239515"/>
            <a:ext cx="85674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latin typeface="Arial"/>
                <a:cs typeface="Arial"/>
              </a:rPr>
              <a:t>The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85">
                <a:latin typeface="Arial"/>
                <a:cs typeface="Arial"/>
              </a:rPr>
              <a:t>following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elements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usually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constitute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55">
                <a:latin typeface="Arial"/>
                <a:cs typeface="Arial"/>
              </a:rPr>
              <a:t>a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normal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pitch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deck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0"/>
              <a:t>PROBLEM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28060" y="3321811"/>
            <a:ext cx="613537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" marR="5080" indent="-17780">
              <a:lnSpc>
                <a:spcPct val="125000"/>
              </a:lnSpc>
              <a:spcBef>
                <a:spcPts val="100"/>
              </a:spcBef>
            </a:pPr>
            <a:r>
              <a:rPr dirty="0" sz="2400" spc="40">
                <a:latin typeface="Arial"/>
                <a:cs typeface="Arial"/>
              </a:rPr>
              <a:t>What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35">
                <a:latin typeface="Arial"/>
                <a:cs typeface="Arial"/>
              </a:rPr>
              <a:t>is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the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05">
                <a:latin typeface="Arial"/>
                <a:cs typeface="Arial"/>
              </a:rPr>
              <a:t>problem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trying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110">
                <a:latin typeface="Arial"/>
                <a:cs typeface="Arial"/>
              </a:rPr>
              <a:t>to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solve?  </a:t>
            </a:r>
            <a:r>
              <a:rPr dirty="0" sz="2400" spc="15">
                <a:latin typeface="Arial"/>
                <a:cs typeface="Arial"/>
              </a:rPr>
              <a:t>Validate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the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105">
                <a:latin typeface="Arial"/>
                <a:cs typeface="Arial"/>
              </a:rPr>
              <a:t>problem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with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real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life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examples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62032" y="3298952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72457" y="2607565"/>
            <a:ext cx="324675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-30">
                <a:latin typeface="Arial"/>
                <a:cs typeface="Arial"/>
              </a:rPr>
              <a:t>SOLUTION</a:t>
            </a:r>
            <a:endParaRPr sz="5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76180" y="3599179"/>
            <a:ext cx="52393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40">
                <a:latin typeface="Arial"/>
                <a:cs typeface="Arial"/>
              </a:rPr>
              <a:t>What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35">
                <a:latin typeface="Arial"/>
                <a:cs typeface="Arial"/>
              </a:rPr>
              <a:t>is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your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solution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10">
                <a:latin typeface="Arial"/>
                <a:cs typeface="Arial"/>
              </a:rPr>
              <a:t>to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the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problem?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62032" y="3509962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588" y="2446021"/>
            <a:ext cx="963104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45">
                <a:latin typeface="Arial"/>
                <a:cs typeface="Arial"/>
              </a:rPr>
              <a:t>UNIQUE </a:t>
            </a:r>
            <a:r>
              <a:rPr dirty="0" sz="5000" spc="-190">
                <a:latin typeface="Arial"/>
                <a:cs typeface="Arial"/>
              </a:rPr>
              <a:t>SELLING</a:t>
            </a:r>
            <a:r>
              <a:rPr dirty="0" sz="5000" spc="-345">
                <a:latin typeface="Arial"/>
                <a:cs typeface="Arial"/>
              </a:rPr>
              <a:t> </a:t>
            </a:r>
            <a:r>
              <a:rPr dirty="0" sz="5000" spc="-110">
                <a:latin typeface="Arial"/>
                <a:cs typeface="Arial"/>
              </a:rPr>
              <a:t>PROPOSITION</a:t>
            </a:r>
            <a:endParaRPr sz="5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42845" y="3514851"/>
            <a:ext cx="830707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35">
                <a:latin typeface="Arial"/>
                <a:cs typeface="Arial"/>
              </a:rPr>
              <a:t>What</a:t>
            </a:r>
            <a:r>
              <a:rPr dirty="0" sz="2200" spc="-55">
                <a:latin typeface="Arial"/>
                <a:cs typeface="Arial"/>
              </a:rPr>
              <a:t> </a:t>
            </a:r>
            <a:r>
              <a:rPr dirty="0" sz="2200" spc="5">
                <a:latin typeface="Arial"/>
                <a:cs typeface="Arial"/>
              </a:rPr>
              <a:t>characteristics</a:t>
            </a:r>
            <a:r>
              <a:rPr dirty="0" sz="2200" spc="-55">
                <a:latin typeface="Arial"/>
                <a:cs typeface="Arial"/>
              </a:rPr>
              <a:t> </a:t>
            </a:r>
            <a:r>
              <a:rPr dirty="0" sz="2200" spc="15">
                <a:latin typeface="Arial"/>
                <a:cs typeface="Arial"/>
              </a:rPr>
              <a:t>make</a:t>
            </a:r>
            <a:r>
              <a:rPr dirty="0" sz="2200" spc="-55">
                <a:latin typeface="Arial"/>
                <a:cs typeface="Arial"/>
              </a:rPr>
              <a:t> </a:t>
            </a:r>
            <a:r>
              <a:rPr dirty="0" sz="2200" spc="50">
                <a:latin typeface="Arial"/>
                <a:cs typeface="Arial"/>
              </a:rPr>
              <a:t>your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50">
                <a:latin typeface="Arial"/>
                <a:cs typeface="Arial"/>
              </a:rPr>
              <a:t>solution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-50">
                <a:latin typeface="Arial"/>
                <a:cs typeface="Arial"/>
              </a:rPr>
              <a:t>a</a:t>
            </a:r>
            <a:r>
              <a:rPr dirty="0" sz="2200" spc="-55">
                <a:latin typeface="Arial"/>
                <a:cs typeface="Arial"/>
              </a:rPr>
              <a:t> </a:t>
            </a:r>
            <a:r>
              <a:rPr dirty="0" sz="2200" spc="50">
                <a:latin typeface="Arial"/>
                <a:cs typeface="Arial"/>
              </a:rPr>
              <a:t>“never-before”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50">
                <a:latin typeface="Arial"/>
                <a:cs typeface="Arial"/>
              </a:rPr>
              <a:t>solution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429000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3508" y="2446021"/>
            <a:ext cx="1071816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COMPETITION </a:t>
            </a:r>
            <a:r>
              <a:rPr dirty="0" spc="185"/>
              <a:t>&amp; </a:t>
            </a:r>
            <a:r>
              <a:rPr dirty="0" spc="-400"/>
              <a:t>BARRIER </a:t>
            </a:r>
            <a:r>
              <a:rPr dirty="0" spc="-35"/>
              <a:t>TO</a:t>
            </a:r>
            <a:r>
              <a:rPr dirty="0" spc="-470"/>
              <a:t> </a:t>
            </a:r>
            <a:r>
              <a:rPr dirty="0" spc="-350"/>
              <a:t>ENTRY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792731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pc="55"/>
              <a:t>How</a:t>
            </a:r>
            <a:r>
              <a:rPr dirty="0" spc="-70"/>
              <a:t> </a:t>
            </a:r>
            <a:r>
              <a:rPr dirty="0" spc="160"/>
              <a:t>do</a:t>
            </a:r>
            <a:r>
              <a:rPr dirty="0" spc="-70"/>
              <a:t> </a:t>
            </a:r>
            <a:r>
              <a:rPr dirty="0" spc="65"/>
              <a:t>the</a:t>
            </a:r>
            <a:r>
              <a:rPr dirty="0" spc="-60"/>
              <a:t> </a:t>
            </a:r>
            <a:r>
              <a:rPr dirty="0" spc="45"/>
              <a:t>current</a:t>
            </a:r>
            <a:r>
              <a:rPr dirty="0" spc="-65"/>
              <a:t> </a:t>
            </a:r>
            <a:r>
              <a:rPr dirty="0" spc="35"/>
              <a:t>solutions</a:t>
            </a:r>
            <a:r>
              <a:rPr dirty="0" spc="-65"/>
              <a:t> </a:t>
            </a:r>
            <a:r>
              <a:rPr dirty="0" spc="60"/>
              <a:t>compare</a:t>
            </a:r>
            <a:r>
              <a:rPr dirty="0" spc="-60"/>
              <a:t> </a:t>
            </a:r>
            <a:r>
              <a:rPr dirty="0" spc="65"/>
              <a:t>with</a:t>
            </a:r>
            <a:r>
              <a:rPr dirty="0" spc="-65"/>
              <a:t> </a:t>
            </a:r>
            <a:r>
              <a:rPr dirty="0" spc="55"/>
              <a:t>your</a:t>
            </a:r>
            <a:r>
              <a:rPr dirty="0" spc="-70"/>
              <a:t> </a:t>
            </a:r>
            <a:r>
              <a:rPr dirty="0" spc="30"/>
              <a:t>solution?</a:t>
            </a: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pc="55"/>
              <a:t>How</a:t>
            </a:r>
            <a:r>
              <a:rPr dirty="0" spc="-75"/>
              <a:t> </a:t>
            </a:r>
            <a:r>
              <a:rPr dirty="0" spc="-45"/>
              <a:t>easy</a:t>
            </a:r>
            <a:r>
              <a:rPr dirty="0" spc="-65"/>
              <a:t> </a:t>
            </a:r>
            <a:r>
              <a:rPr dirty="0" spc="-35"/>
              <a:t>is</a:t>
            </a:r>
            <a:r>
              <a:rPr dirty="0" spc="-70"/>
              <a:t> </a:t>
            </a:r>
            <a:r>
              <a:rPr dirty="0" spc="80"/>
              <a:t>it</a:t>
            </a:r>
            <a:r>
              <a:rPr dirty="0" spc="-75"/>
              <a:t> </a:t>
            </a:r>
            <a:r>
              <a:rPr dirty="0" spc="110"/>
              <a:t>to</a:t>
            </a:r>
            <a:r>
              <a:rPr dirty="0" spc="-75"/>
              <a:t> </a:t>
            </a:r>
            <a:r>
              <a:rPr dirty="0" spc="50"/>
              <a:t>replicate</a:t>
            </a:r>
            <a:r>
              <a:rPr dirty="0" spc="-65"/>
              <a:t> </a:t>
            </a:r>
            <a:r>
              <a:rPr dirty="0" spc="55"/>
              <a:t>your</a:t>
            </a:r>
            <a:r>
              <a:rPr dirty="0" spc="-75"/>
              <a:t> </a:t>
            </a:r>
            <a:r>
              <a:rPr dirty="0" spc="30"/>
              <a:t>solution?</a:t>
            </a: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pc="40"/>
              <a:t>What</a:t>
            </a:r>
            <a:r>
              <a:rPr dirty="0" spc="-75"/>
              <a:t> </a:t>
            </a:r>
            <a:r>
              <a:rPr dirty="0" spc="50"/>
              <a:t>category</a:t>
            </a:r>
            <a:r>
              <a:rPr dirty="0" spc="-65"/>
              <a:t> </a:t>
            </a:r>
            <a:r>
              <a:rPr dirty="0" spc="80"/>
              <a:t>of</a:t>
            </a:r>
            <a:r>
              <a:rPr dirty="0" spc="-5"/>
              <a:t> </a:t>
            </a:r>
            <a:r>
              <a:rPr dirty="0" spc="70"/>
              <a:t>competitors</a:t>
            </a:r>
            <a:r>
              <a:rPr dirty="0" spc="-70"/>
              <a:t> </a:t>
            </a:r>
            <a:r>
              <a:rPr dirty="0" spc="160"/>
              <a:t>do</a:t>
            </a:r>
            <a:r>
              <a:rPr dirty="0" spc="-75"/>
              <a:t> </a:t>
            </a:r>
            <a:r>
              <a:rPr dirty="0" spc="50"/>
              <a:t>you</a:t>
            </a:r>
            <a:r>
              <a:rPr dirty="0" spc="-65"/>
              <a:t> </a:t>
            </a:r>
            <a:r>
              <a:rPr dirty="0" spc="110"/>
              <a:t>belong</a:t>
            </a:r>
            <a:r>
              <a:rPr dirty="0" spc="-80"/>
              <a:t> </a:t>
            </a:r>
            <a:r>
              <a:rPr dirty="0" spc="10"/>
              <a:t>to?</a:t>
            </a:r>
          </a:p>
        </p:txBody>
      </p:sp>
      <p:sp>
        <p:nvSpPr>
          <p:cNvPr id="4" name="object 4"/>
          <p:cNvSpPr/>
          <p:nvPr/>
        </p:nvSpPr>
        <p:spPr>
          <a:xfrm>
            <a:off x="3403600" y="3429000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53688" y="2153412"/>
            <a:ext cx="5337810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4"/>
              <a:t>REVENUE</a:t>
            </a:r>
            <a:r>
              <a:rPr dirty="0" spc="-210"/>
              <a:t> </a:t>
            </a:r>
            <a:r>
              <a:rPr dirty="0" spc="7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50667" y="3132836"/>
            <a:ext cx="6491605" cy="1854200"/>
          </a:xfrm>
          <a:prstGeom prst="rect">
            <a:avLst/>
          </a:prstGeom>
        </p:spPr>
        <p:txBody>
          <a:bodyPr wrap="square" lIns="0" tIns="1041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z="2400" spc="55">
                <a:latin typeface="Arial"/>
                <a:cs typeface="Arial"/>
              </a:rPr>
              <a:t>How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160">
                <a:latin typeface="Arial"/>
                <a:cs typeface="Arial"/>
              </a:rPr>
              <a:t>do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make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money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off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your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solution?</a:t>
            </a:r>
            <a:endParaRPr sz="2400">
              <a:latin typeface="Arial"/>
              <a:cs typeface="Arial"/>
            </a:endParaRPr>
          </a:p>
          <a:p>
            <a:pPr algn="ctr" marL="12700" marR="5080">
              <a:lnSpc>
                <a:spcPct val="125000"/>
              </a:lnSpc>
            </a:pPr>
            <a:r>
              <a:rPr dirty="0" sz="2400" spc="-60">
                <a:latin typeface="Arial"/>
                <a:cs typeface="Arial"/>
              </a:rPr>
              <a:t>Ex: </a:t>
            </a:r>
            <a:r>
              <a:rPr dirty="0" sz="2400" spc="50">
                <a:latin typeface="Arial"/>
                <a:cs typeface="Arial"/>
              </a:rPr>
              <a:t>subscription </a:t>
            </a:r>
            <a:r>
              <a:rPr dirty="0" sz="2400" spc="80">
                <a:latin typeface="Arial"/>
                <a:cs typeface="Arial"/>
              </a:rPr>
              <a:t>Model,</a:t>
            </a:r>
            <a:r>
              <a:rPr dirty="0" sz="2400" spc="-470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Direct </a:t>
            </a:r>
            <a:r>
              <a:rPr dirty="0" sz="2400" spc="-65">
                <a:latin typeface="Arial"/>
                <a:cs typeface="Arial"/>
              </a:rPr>
              <a:t>Sales, </a:t>
            </a:r>
            <a:r>
              <a:rPr dirty="0" sz="2400" spc="55">
                <a:latin typeface="Arial"/>
                <a:cs typeface="Arial"/>
              </a:rPr>
              <a:t>Ad-based  3 </a:t>
            </a:r>
            <a:r>
              <a:rPr dirty="0" sz="2400" spc="110">
                <a:latin typeface="Arial"/>
                <a:cs typeface="Arial"/>
              </a:rPr>
              <a:t>to </a:t>
            </a:r>
            <a:r>
              <a:rPr dirty="0" sz="2400" spc="55">
                <a:latin typeface="Arial"/>
                <a:cs typeface="Arial"/>
              </a:rPr>
              <a:t>5</a:t>
            </a:r>
            <a:r>
              <a:rPr dirty="0" sz="2400" spc="-475">
                <a:latin typeface="Arial"/>
                <a:cs typeface="Arial"/>
              </a:rPr>
              <a:t> </a:t>
            </a:r>
            <a:r>
              <a:rPr dirty="0" sz="2400" spc="5">
                <a:latin typeface="Arial"/>
                <a:cs typeface="Arial"/>
              </a:rPr>
              <a:t>year </a:t>
            </a:r>
            <a:r>
              <a:rPr dirty="0" sz="2400" spc="55">
                <a:latin typeface="Arial"/>
                <a:cs typeface="Arial"/>
              </a:rPr>
              <a:t>projections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2400" spc="-30">
                <a:latin typeface="Arial"/>
                <a:cs typeface="Arial"/>
              </a:rPr>
              <a:t>Your </a:t>
            </a:r>
            <a:r>
              <a:rPr dirty="0" sz="2400" spc="135">
                <a:latin typeface="Arial"/>
                <a:cs typeface="Arial"/>
              </a:rPr>
              <a:t>top </a:t>
            </a:r>
            <a:r>
              <a:rPr dirty="0" sz="2400" spc="-35">
                <a:latin typeface="Arial"/>
                <a:cs typeface="Arial"/>
              </a:rPr>
              <a:t>cash </a:t>
            </a:r>
            <a:r>
              <a:rPr dirty="0" sz="2400" spc="90">
                <a:latin typeface="Arial"/>
                <a:cs typeface="Arial"/>
              </a:rPr>
              <a:t>burn</a:t>
            </a:r>
            <a:r>
              <a:rPr dirty="0" sz="2400" spc="-35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reasons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138855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8633" y="2138172"/>
            <a:ext cx="494728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30"/>
              <a:t>TARGET</a:t>
            </a:r>
            <a:r>
              <a:rPr dirty="0" spc="-305"/>
              <a:t> </a:t>
            </a:r>
            <a:r>
              <a:rPr dirty="0" spc="-260"/>
              <a:t>MARKET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9945" y="3132836"/>
            <a:ext cx="8093075" cy="185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25000"/>
              </a:lnSpc>
              <a:spcBef>
                <a:spcPts val="100"/>
              </a:spcBef>
            </a:pPr>
            <a:r>
              <a:rPr dirty="0" sz="2400" spc="-20">
                <a:latin typeface="Arial"/>
                <a:cs typeface="Arial"/>
              </a:rPr>
              <a:t>The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45">
                <a:latin typeface="Arial"/>
                <a:cs typeface="Arial"/>
              </a:rPr>
              <a:t>size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the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40">
                <a:latin typeface="Arial"/>
                <a:cs typeface="Arial"/>
              </a:rPr>
              <a:t>market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85">
                <a:latin typeface="Arial"/>
                <a:cs typeface="Arial"/>
              </a:rPr>
              <a:t>vs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5">
                <a:latin typeface="Arial"/>
                <a:cs typeface="Arial"/>
              </a:rPr>
              <a:t>the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percentage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75">
                <a:latin typeface="Arial"/>
                <a:cs typeface="Arial"/>
              </a:rPr>
              <a:t>targeting  A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granular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90">
                <a:latin typeface="Arial"/>
                <a:cs typeface="Arial"/>
              </a:rPr>
              <a:t>profiling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80">
                <a:latin typeface="Arial"/>
                <a:cs typeface="Arial"/>
              </a:rPr>
              <a:t>of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your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customer</a:t>
            </a:r>
            <a:endParaRPr sz="2400">
              <a:latin typeface="Arial"/>
              <a:cs typeface="Arial"/>
            </a:endParaRPr>
          </a:p>
          <a:p>
            <a:pPr algn="ctr" marL="207645" marR="200025">
              <a:lnSpc>
                <a:spcPct val="125000"/>
              </a:lnSpc>
            </a:pPr>
            <a:r>
              <a:rPr dirty="0" sz="2400" spc="-15">
                <a:latin typeface="Arial"/>
                <a:cs typeface="Arial"/>
              </a:rPr>
              <a:t>For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ex: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30">
                <a:latin typeface="Arial"/>
                <a:cs typeface="Arial"/>
              </a:rPr>
              <a:t>age,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 spc="55">
                <a:latin typeface="Arial"/>
                <a:cs typeface="Arial"/>
              </a:rPr>
              <a:t>geography,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purchase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25">
                <a:latin typeface="Arial"/>
                <a:cs typeface="Arial"/>
              </a:rPr>
              <a:t>habits,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45">
                <a:latin typeface="Arial"/>
                <a:cs typeface="Arial"/>
              </a:rPr>
              <a:t>personal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5">
                <a:latin typeface="Arial"/>
                <a:cs typeface="Arial"/>
              </a:rPr>
              <a:t>traits  </a:t>
            </a:r>
            <a:r>
              <a:rPr dirty="0" sz="2400" spc="40">
                <a:latin typeface="Arial"/>
                <a:cs typeface="Arial"/>
              </a:rPr>
              <a:t>What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channels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60">
                <a:latin typeface="Arial"/>
                <a:cs typeface="Arial"/>
              </a:rPr>
              <a:t>will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50">
                <a:latin typeface="Arial"/>
                <a:cs typeface="Arial"/>
              </a:rPr>
              <a:t>you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15">
                <a:latin typeface="Arial"/>
                <a:cs typeface="Arial"/>
              </a:rPr>
              <a:t>use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110">
                <a:latin typeface="Arial"/>
                <a:cs typeface="Arial"/>
              </a:rPr>
              <a:t>to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100">
                <a:latin typeface="Arial"/>
                <a:cs typeface="Arial"/>
              </a:rPr>
              <a:t>get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110">
                <a:latin typeface="Arial"/>
                <a:cs typeface="Arial"/>
              </a:rPr>
              <a:t>to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20">
                <a:latin typeface="Arial"/>
                <a:cs typeface="Arial"/>
              </a:rPr>
              <a:t>this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10">
                <a:latin typeface="Arial"/>
                <a:cs typeface="Arial"/>
              </a:rPr>
              <a:t>market?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3600" y="3121279"/>
            <a:ext cx="5384800" cy="0"/>
          </a:xfrm>
          <a:custGeom>
            <a:avLst/>
            <a:gdLst/>
            <a:ahLst/>
            <a:cxnLst/>
            <a:rect l="l" t="t" r="r" b="b"/>
            <a:pathLst>
              <a:path w="5384800" h="0">
                <a:moveTo>
                  <a:pt x="0" y="0"/>
                </a:moveTo>
                <a:lnTo>
                  <a:pt x="5384803" y="1"/>
                </a:lnTo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5"/>
              <a:t>Office</a:t>
            </a:r>
            <a:r>
              <a:rPr dirty="0" spc="-45"/>
              <a:t> </a:t>
            </a:r>
            <a:r>
              <a:rPr dirty="0" spc="40"/>
              <a:t>of</a:t>
            </a:r>
            <a:r>
              <a:rPr dirty="0" spc="-20"/>
              <a:t> </a:t>
            </a:r>
            <a:r>
              <a:rPr dirty="0"/>
              <a:t>Mr.</a:t>
            </a:r>
            <a:r>
              <a:rPr dirty="0" spc="-75"/>
              <a:t> </a:t>
            </a:r>
            <a:r>
              <a:rPr dirty="0" spc="-35"/>
              <a:t>Ratan</a:t>
            </a:r>
            <a:r>
              <a:rPr dirty="0" spc="-40"/>
              <a:t> </a:t>
            </a:r>
            <a:r>
              <a:rPr dirty="0" spc="10"/>
              <a:t>N.</a:t>
            </a:r>
            <a:r>
              <a:rPr dirty="0" spc="-110"/>
              <a:t> </a:t>
            </a:r>
            <a:r>
              <a:rPr dirty="0" spc="-50"/>
              <a:t>Tata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2022-09-28T09:52:40Z</dcterms:created>
  <dcterms:modified xsi:type="dcterms:W3CDTF">2022-09-28T09:52:40Z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2022-09-28T00:00:00Z</vt:filetime>
  </property>
</Properties>
</file>